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8" r:id="rId2"/>
    <p:sldId id="282" r:id="rId3"/>
    <p:sldId id="274" r:id="rId4"/>
    <p:sldId id="275" r:id="rId5"/>
    <p:sldId id="276" r:id="rId6"/>
    <p:sldId id="277" r:id="rId7"/>
    <p:sldId id="264" r:id="rId8"/>
    <p:sldId id="269" r:id="rId9"/>
    <p:sldId id="273" r:id="rId10"/>
    <p:sldId id="259" r:id="rId11"/>
    <p:sldId id="270" r:id="rId12"/>
    <p:sldId id="27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5" autoAdjust="0"/>
    <p:restoredTop sz="88108" autoAdjust="0"/>
  </p:normalViewPr>
  <p:slideViewPr>
    <p:cSldViewPr>
      <p:cViewPr varScale="1">
        <p:scale>
          <a:sx n="79" d="100"/>
          <a:sy n="79" d="100"/>
        </p:scale>
        <p:origin x="92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1517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6C54BE0-67B5-4E6B-93EF-40DE1F5ABABD}" type="datetimeFigureOut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6F088C-4A31-4CDE-93D2-169584522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55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6</a:t>
            </a:r>
            <a:r>
              <a:rPr lang="en-US" baseline="30000" smtClean="0"/>
              <a:t>th</a:t>
            </a:r>
            <a:r>
              <a:rPr lang="en-US" smtClean="0"/>
              <a:t> Grade- This information is meant to be used in conjunction with the 6</a:t>
            </a:r>
            <a:r>
              <a:rPr lang="en-US" baseline="30000" smtClean="0"/>
              <a:t>th</a:t>
            </a:r>
            <a:r>
              <a:rPr lang="en-US" smtClean="0"/>
              <a:t> and 7</a:t>
            </a:r>
            <a:r>
              <a:rPr lang="en-US" baseline="30000" smtClean="0"/>
              <a:t>th</a:t>
            </a:r>
            <a:r>
              <a:rPr lang="en-US" smtClean="0"/>
              <a:t> grade Teacher Notes.  For additional resources, go to GeorgiaStandards.org.  (Note: This is not an expectation for students to memorize numbers, but to understand that factors that influence specific countries to move more towards a command or market economy). The numbering system is based on The Heritage Foundation’s Economic Freedom Index 2009 The Heritage Foundation is a conservative organization that has partnered with the Wall Street Journal for over a decade to evaluate each country based on a set of 10 criteria to determine economic freedom.  Update information using resources listed in the Teacher Notes.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9982BF-BFA6-479E-8860-56815505229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20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60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7EE999-22E9-4D4F-98A7-55870916903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8367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6</a:t>
            </a:r>
            <a:r>
              <a:rPr lang="en-US" baseline="30000" smtClean="0"/>
              <a:t>th</a:t>
            </a:r>
            <a:r>
              <a:rPr lang="en-US" smtClean="0"/>
              <a:t> Grade- This information is meant to be used in conjunction with the 6</a:t>
            </a:r>
            <a:r>
              <a:rPr lang="en-US" baseline="30000" smtClean="0"/>
              <a:t>th</a:t>
            </a:r>
            <a:r>
              <a:rPr lang="en-US" smtClean="0"/>
              <a:t> and 7</a:t>
            </a:r>
            <a:r>
              <a:rPr lang="en-US" baseline="30000" smtClean="0"/>
              <a:t>th</a:t>
            </a:r>
            <a:r>
              <a:rPr lang="en-US" smtClean="0"/>
              <a:t> grade Teacher Notes.  For additional resources, go to GeorgiaStandards.org.  (Note: This is not an expectation for students to memorize numbers, but to understand that factors that influence specific countries to move more towards a command or market economy). The numbering system is based on The Heritage Foundation’s Economic Freedom Index 2009 The Heritage Foundation is a conservative organization that has partnered with the Wall Street Journal for over a decade to evaluate each country based on a set of 10 criteria to determine economic freedom.  Update information using resources listed in the Teacher Notes.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AB844A-457A-4283-BBDC-68783164886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17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6</a:t>
            </a:r>
            <a:r>
              <a:rPr lang="en-US" baseline="30000" smtClean="0"/>
              <a:t>th</a:t>
            </a:r>
            <a:r>
              <a:rPr lang="en-US" smtClean="0"/>
              <a:t> Grade- This information is meant to be used in conjunction with the 6</a:t>
            </a:r>
            <a:r>
              <a:rPr lang="en-US" baseline="30000" smtClean="0"/>
              <a:t>th</a:t>
            </a:r>
            <a:r>
              <a:rPr lang="en-US" smtClean="0"/>
              <a:t> and 7</a:t>
            </a:r>
            <a:r>
              <a:rPr lang="en-US" baseline="30000" smtClean="0"/>
              <a:t>th</a:t>
            </a:r>
            <a:r>
              <a:rPr lang="en-US" smtClean="0"/>
              <a:t> grade Teacher Notes.  For additional resources, go to GeorgiaStandards.org.  (Note: This is not an expectation for students to memorize numbers, but to understand that factors that influence specific countries to move more towards a command or market economy). The numbering system is based on The Heritage Foundation’s Economic Freedom Index 2009 The Heritage Foundation is a conservative organization that has partnered with the Wall Street Journal for over a decade to evaluate each country based on a set of 10 criteria to determine economic freedom.  Update information using resources listed in the Teacher Notes.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5E9083-820C-4485-B321-BD54DD48BC7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28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12823F-2069-41E1-8455-4606AF8FCC93}" type="datetimeFigureOut">
              <a:rPr lang="en-US" smtClean="0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A6141E-C502-45BB-A6C9-47BEE332E3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7442BD-AE66-4E50-A34F-ECF356F348B1}" type="datetimeFigureOut">
              <a:rPr lang="en-US" smtClean="0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7BFED-81C0-4E98-ABF6-34A00BD330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AE046B-9267-46FB-8973-30FC019AA70A}" type="datetimeFigureOut">
              <a:rPr lang="en-US" smtClean="0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F0A56-0744-425C-B23A-B98A2F4097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A1A5F-3A75-45F7-B178-E55386AFDD09}" type="datetimeFigureOut">
              <a:rPr lang="en-US" smtClean="0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EA6FC-BCEE-450B-A27C-6D752ECA13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0399FE-6FE7-42AB-B236-D858360E83BA}" type="datetimeFigureOut">
              <a:rPr lang="en-US" smtClean="0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78199-BC89-4850-9D4A-423B05B52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422C28-CA56-43E3-9BC6-9F7834502A32}" type="datetimeFigureOut">
              <a:rPr lang="en-US" smtClean="0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2008B-84AE-4838-A4EE-E80DBEFD29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A3C19B-E9B9-4233-9A0D-4330D397ACD9}" type="datetimeFigureOut">
              <a:rPr lang="en-US" smtClean="0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25459-E6C9-4F5B-9617-19110C1622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955B85-E020-4EC9-95B2-59E93F48B254}" type="datetimeFigureOut">
              <a:rPr lang="en-US" smtClean="0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1F137-4926-4AD8-9AF1-D54822B697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D43475-D99E-49B1-85AC-1E9EB7A49698}" type="datetimeFigureOut">
              <a:rPr lang="en-US" smtClean="0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15371-AC39-49F7-8E55-E6960A1514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701FBC-FB2F-4862-94DA-1B9EC6680B98}" type="datetimeFigureOut">
              <a:rPr lang="en-US" smtClean="0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B539D-5434-4EF0-9BCF-2AA94869D3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7D3DE8-979E-405A-8D1B-EE09D4E01372}" type="datetimeFigureOut">
              <a:rPr lang="en-US" smtClean="0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5EBBB-F5E6-4CF4-B9BC-3CFB57C5C5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8CAFCB-CEBC-4048-924B-815019DA0B25}" type="datetimeFigureOut">
              <a:rPr lang="en-US" smtClean="0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CDEAD4B-5850-4E24-97F7-61A0BEAEE9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Shaun Owens\Local Settings\Temporary Internet Files\Content.IE5\CEEAPZ4Z\MPj04331180000[1].jpg"/>
          <p:cNvPicPr>
            <a:picLocks noChangeAspect="1" noChangeArrowheads="1"/>
          </p:cNvPicPr>
          <p:nvPr/>
        </p:nvPicPr>
        <p:blipFill>
          <a:blip r:embed="rId2" cstate="print">
            <a:lum bright="-4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8305800" cy="914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en-US" sz="3600" b="1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Elephant"/>
            </a:endParaRPr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152400" y="1371601"/>
            <a:ext cx="8991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 b="1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2" y="2743200"/>
            <a:ext cx="6429901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rgbClr val="66FF33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rgbClr val="66FF33">
                      <a:alpha val="60000"/>
                    </a:srgb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Europe’s Economy</a:t>
            </a:r>
            <a:endParaRPr lang="en-US" sz="5400" b="1" cap="none" spc="0" dirty="0">
              <a:ln w="900" cmpd="sng">
                <a:solidFill>
                  <a:srgbClr val="66FF33">
                    <a:alpha val="55000"/>
                  </a:srgb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rgbClr val="66FF33">
                    <a:alpha val="60000"/>
                  </a:srgb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4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Shaun Owens\Local Settings\Temporary Internet Files\Content.IE5\CEEAPZ4Z\MPj04331180000[1].jpg"/>
          <p:cNvPicPr>
            <a:picLocks noChangeAspect="1" noChangeArrowheads="1"/>
          </p:cNvPicPr>
          <p:nvPr/>
        </p:nvPicPr>
        <p:blipFill>
          <a:blip r:embed="rId3" cstate="print">
            <a:lum bright="-4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8305800" cy="914400"/>
          </a:xfrm>
          <a:prstGeom prst="rect">
            <a:avLst/>
          </a:prstGeom>
          <a:solidFill>
            <a:srgbClr val="66FF33"/>
          </a:solidFill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b="1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DejaVu LGC Sans Mono" pitchFamily="49" charset="0"/>
                <a:ea typeface="DejaVu LGC Sans Mono" pitchFamily="49" charset="0"/>
              </a:rPr>
              <a:t>Answers</a:t>
            </a:r>
            <a:endParaRPr lang="en-US" sz="3600" b="1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DejaVu LGC Sans Mono" pitchFamily="49" charset="0"/>
              <a:ea typeface="DejaVu LGC Sans Mono" pitchFamily="49" charset="0"/>
            </a:endParaRPr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152400" y="1371601"/>
            <a:ext cx="8991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 b="1" dirty="0">
              <a:solidFill>
                <a:srgbClr val="FFFF00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</a:rPr>
              <a:t>How </a:t>
            </a: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many basic types of economic systems are there?</a:t>
            </a:r>
            <a:r>
              <a:rPr lang="en-US" sz="3200" b="1" dirty="0">
                <a:latin typeface="Calibri" pitchFamily="34" charset="0"/>
              </a:rPr>
              <a:t>  </a:t>
            </a:r>
            <a:r>
              <a:rPr lang="en-US" sz="3200" b="1" dirty="0" smtClean="0">
                <a:solidFill>
                  <a:srgbClr val="66FF33"/>
                </a:solidFill>
                <a:latin typeface="Calibri" pitchFamily="34" charset="0"/>
              </a:rPr>
              <a:t>3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3200" b="1" dirty="0">
              <a:solidFill>
                <a:srgbClr val="66FF33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Name the economic systems.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>
                <a:solidFill>
                  <a:srgbClr val="66FF33"/>
                </a:solidFill>
                <a:latin typeface="Calibri" pitchFamily="34" charset="0"/>
              </a:rPr>
              <a:t>Traditional, Command, Market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Shaun Owens\Local Settings\Temporary Internet Files\Content.IE5\GLEV0HUV\MPj0438720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1438" y="0"/>
            <a:ext cx="92154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 rot="20331267">
            <a:off x="-1260475" y="425450"/>
            <a:ext cx="5105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Economic </a:t>
            </a:r>
            <a:br>
              <a:rPr lang="en-US" b="1" smtClean="0">
                <a:solidFill>
                  <a:schemeClr val="bg1"/>
                </a:solidFill>
              </a:rPr>
            </a:br>
            <a:r>
              <a:rPr lang="en-US" b="1" smtClean="0">
                <a:solidFill>
                  <a:schemeClr val="bg1"/>
                </a:solidFill>
              </a:rPr>
              <a:t>Systems</a:t>
            </a:r>
          </a:p>
        </p:txBody>
      </p:sp>
      <p:sp>
        <p:nvSpPr>
          <p:cNvPr id="8196" name="Content Placeholder 3"/>
          <p:cNvSpPr>
            <a:spLocks noGrp="1"/>
          </p:cNvSpPr>
          <p:nvPr>
            <p:ph sz="half" idx="1"/>
          </p:nvPr>
        </p:nvSpPr>
        <p:spPr>
          <a:xfrm>
            <a:off x="7391400" y="5562601"/>
            <a:ext cx="2057400" cy="792163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buFont typeface="Arial" charset="0"/>
              <a:buNone/>
            </a:pPr>
            <a:r>
              <a:rPr lang="en-US" sz="3200" b="1" smtClean="0">
                <a:solidFill>
                  <a:srgbClr val="FFFF00"/>
                </a:solidFill>
              </a:rPr>
              <a:t>Pure</a:t>
            </a:r>
          </a:p>
          <a:p>
            <a:pPr algn="ctr" eaLnBrk="1" hangingPunct="1">
              <a:buFont typeface="Arial" charset="0"/>
              <a:buNone/>
            </a:pPr>
            <a:r>
              <a:rPr lang="en-US" sz="3200" b="1" smtClean="0">
                <a:solidFill>
                  <a:srgbClr val="FFFF00"/>
                </a:solidFill>
              </a:rPr>
              <a:t>Market</a:t>
            </a:r>
          </a:p>
        </p:txBody>
      </p:sp>
      <p:sp>
        <p:nvSpPr>
          <p:cNvPr id="8202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057400"/>
            <a:ext cx="2057400" cy="1295400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buFont typeface="Arial" charset="0"/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Cuba</a:t>
            </a:r>
          </a:p>
          <a:p>
            <a:pPr algn="ctr" eaLnBrk="1" hangingPunct="1">
              <a:buFont typeface="Arial" charset="0"/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28%</a:t>
            </a:r>
          </a:p>
        </p:txBody>
      </p:sp>
      <p:sp>
        <p:nvSpPr>
          <p:cNvPr id="8208" name="Content Placeholder 3"/>
          <p:cNvSpPr>
            <a:spLocks noGrp="1"/>
          </p:cNvSpPr>
          <p:nvPr>
            <p:ph sz="half" idx="4294967295"/>
          </p:nvPr>
        </p:nvSpPr>
        <p:spPr>
          <a:xfrm>
            <a:off x="4648200" y="1676400"/>
            <a:ext cx="2057400" cy="1295400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Brazil</a:t>
            </a:r>
          </a:p>
          <a:p>
            <a:pPr algn="ctr" eaLnBrk="1" hangingPunct="1">
              <a:buFont typeface="Arial" charset="0"/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57%</a:t>
            </a:r>
          </a:p>
        </p:txBody>
      </p:sp>
      <p:sp>
        <p:nvSpPr>
          <p:cNvPr id="8209" name="Content Placeholder 3"/>
          <p:cNvSpPr>
            <a:spLocks noGrp="1"/>
          </p:cNvSpPr>
          <p:nvPr>
            <p:ph sz="half" idx="4294967295"/>
          </p:nvPr>
        </p:nvSpPr>
        <p:spPr>
          <a:xfrm>
            <a:off x="5943600" y="533400"/>
            <a:ext cx="3200400" cy="1295400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Canada</a:t>
            </a:r>
          </a:p>
          <a:p>
            <a:pPr algn="ctr" eaLnBrk="1" hangingPunct="1">
              <a:buFont typeface="Arial" charset="0"/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81%</a:t>
            </a:r>
          </a:p>
        </p:txBody>
      </p:sp>
      <p:sp>
        <p:nvSpPr>
          <p:cNvPr id="8197" name="Content Placeholder 3"/>
          <p:cNvSpPr txBox="1">
            <a:spLocks/>
          </p:cNvSpPr>
          <p:nvPr/>
        </p:nvSpPr>
        <p:spPr bwMode="auto">
          <a:xfrm>
            <a:off x="3962400" y="3779838"/>
            <a:ext cx="1676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2400" b="1">
              <a:latin typeface="Calibri" pitchFamily="34" charset="0"/>
            </a:endParaRPr>
          </a:p>
        </p:txBody>
      </p:sp>
      <p:sp>
        <p:nvSpPr>
          <p:cNvPr id="8198" name="Content Placeholder 3"/>
          <p:cNvSpPr txBox="1">
            <a:spLocks/>
          </p:cNvSpPr>
          <p:nvPr/>
        </p:nvSpPr>
        <p:spPr bwMode="auto">
          <a:xfrm>
            <a:off x="-152400" y="5608638"/>
            <a:ext cx="2057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>
                <a:solidFill>
                  <a:srgbClr val="FFFF00"/>
                </a:solidFill>
                <a:latin typeface="Calibri" pitchFamily="34" charset="0"/>
              </a:rPr>
              <a:t>Pure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>
                <a:solidFill>
                  <a:srgbClr val="FFFF00"/>
                </a:solidFill>
                <a:latin typeface="Calibri" pitchFamily="34" charset="0"/>
              </a:rPr>
              <a:t>Command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50085" y="6120826"/>
            <a:ext cx="3140411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150" dirty="0">
                <a:ln w="11430"/>
                <a:solidFill>
                  <a:srgbClr val="F8F8F8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Mixed Economy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785937" y="4639270"/>
            <a:ext cx="1358064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>
                <a:ln w="11430">
                  <a:noFill/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7201" y="4639270"/>
            <a:ext cx="575799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2093914" y="3238501"/>
            <a:ext cx="534988" cy="1587"/>
          </a:xfrm>
          <a:prstGeom prst="line">
            <a:avLst/>
          </a:prstGeom>
          <a:ln w="139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6476207" y="2437607"/>
            <a:ext cx="1981200" cy="1587"/>
          </a:xfrm>
          <a:prstGeom prst="line">
            <a:avLst/>
          </a:prstGeom>
          <a:ln w="139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5106195" y="3047207"/>
            <a:ext cx="914400" cy="1588"/>
          </a:xfrm>
          <a:prstGeom prst="line">
            <a:avLst/>
          </a:prstGeom>
          <a:ln w="139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8600" y="3427414"/>
            <a:ext cx="8610600" cy="1587"/>
          </a:xfrm>
          <a:prstGeom prst="line">
            <a:avLst/>
          </a:prstGeom>
          <a:ln w="203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07" name="Picture 2" descr="C:\Documents and Settings\Shaun Owens\Local Settings\Temporary Internet Files\Content.IE5\CZB7MS51\MCj044142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9624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Shaun Owens\Local Settings\Temporary Internet Files\Content.IE5\GLEV0HUV\MPj0438720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1438" y="0"/>
            <a:ext cx="92154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 rot="20331267">
            <a:off x="-1260475" y="425450"/>
            <a:ext cx="5105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Economic </a:t>
            </a:r>
            <a:br>
              <a:rPr lang="en-US" b="1" smtClean="0">
                <a:solidFill>
                  <a:schemeClr val="bg1"/>
                </a:solidFill>
              </a:rPr>
            </a:br>
            <a:r>
              <a:rPr lang="en-US" b="1" smtClean="0">
                <a:solidFill>
                  <a:schemeClr val="bg1"/>
                </a:solidFill>
              </a:rPr>
              <a:t>Systems</a:t>
            </a:r>
          </a:p>
        </p:txBody>
      </p:sp>
      <p:sp>
        <p:nvSpPr>
          <p:cNvPr id="9220" name="Content Placeholder 3"/>
          <p:cNvSpPr>
            <a:spLocks noGrp="1"/>
          </p:cNvSpPr>
          <p:nvPr>
            <p:ph sz="half" idx="1"/>
          </p:nvPr>
        </p:nvSpPr>
        <p:spPr>
          <a:xfrm>
            <a:off x="7391400" y="5562601"/>
            <a:ext cx="2057400" cy="792163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buFont typeface="Arial" charset="0"/>
              <a:buNone/>
            </a:pPr>
            <a:r>
              <a:rPr lang="en-US" sz="3200" b="1" smtClean="0">
                <a:solidFill>
                  <a:srgbClr val="FFFF00"/>
                </a:solidFill>
              </a:rPr>
              <a:t>Pure</a:t>
            </a:r>
          </a:p>
          <a:p>
            <a:pPr algn="ctr" eaLnBrk="1" hangingPunct="1">
              <a:buFont typeface="Arial" charset="0"/>
              <a:buNone/>
            </a:pPr>
            <a:r>
              <a:rPr lang="en-US" sz="3200" b="1" smtClean="0">
                <a:solidFill>
                  <a:srgbClr val="FFFF00"/>
                </a:solidFill>
              </a:rPr>
              <a:t>Market</a:t>
            </a:r>
          </a:p>
        </p:txBody>
      </p:sp>
      <p:sp>
        <p:nvSpPr>
          <p:cNvPr id="9229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304800"/>
            <a:ext cx="3200400" cy="1295400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buFont typeface="Arial" charset="0"/>
              <a:buNone/>
            </a:pPr>
            <a:r>
              <a:rPr lang="en-US" sz="3200" b="1" smtClean="0">
                <a:solidFill>
                  <a:srgbClr val="FFFF00"/>
                </a:solidFill>
              </a:rPr>
              <a:t>Australia</a:t>
            </a:r>
          </a:p>
          <a:p>
            <a:pPr algn="ctr" eaLnBrk="1" hangingPunct="1">
              <a:buFont typeface="Arial" charset="0"/>
              <a:buNone/>
            </a:pPr>
            <a:r>
              <a:rPr lang="en-US" sz="3200" b="1" smtClean="0">
                <a:solidFill>
                  <a:srgbClr val="FFFF00"/>
                </a:solidFill>
              </a:rPr>
              <a:t>83%</a:t>
            </a:r>
          </a:p>
        </p:txBody>
      </p:sp>
      <p:sp>
        <p:nvSpPr>
          <p:cNvPr id="9221" name="Content Placeholder 3"/>
          <p:cNvSpPr txBox="1">
            <a:spLocks/>
          </p:cNvSpPr>
          <p:nvPr/>
        </p:nvSpPr>
        <p:spPr bwMode="auto">
          <a:xfrm>
            <a:off x="3962400" y="3779838"/>
            <a:ext cx="1676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2400" b="1">
              <a:latin typeface="Calibri" pitchFamily="34" charset="0"/>
            </a:endParaRPr>
          </a:p>
        </p:txBody>
      </p:sp>
      <p:sp>
        <p:nvSpPr>
          <p:cNvPr id="9222" name="Content Placeholder 3"/>
          <p:cNvSpPr txBox="1">
            <a:spLocks/>
          </p:cNvSpPr>
          <p:nvPr/>
        </p:nvSpPr>
        <p:spPr bwMode="auto">
          <a:xfrm>
            <a:off x="-152400" y="5608638"/>
            <a:ext cx="2057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>
                <a:solidFill>
                  <a:srgbClr val="FFFF00"/>
                </a:solidFill>
                <a:latin typeface="Calibri" pitchFamily="34" charset="0"/>
              </a:rPr>
              <a:t>Pure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>
                <a:solidFill>
                  <a:srgbClr val="FFFF00"/>
                </a:solidFill>
                <a:latin typeface="Calibri" pitchFamily="34" charset="0"/>
              </a:rPr>
              <a:t>Command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50085" y="6120826"/>
            <a:ext cx="3140411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150" dirty="0">
                <a:ln w="11430"/>
                <a:solidFill>
                  <a:srgbClr val="F8F8F8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Mixed Economy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785937" y="4639270"/>
            <a:ext cx="1358064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>
                <a:ln w="11430">
                  <a:noFill/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7201" y="4639270"/>
            <a:ext cx="575799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6552407" y="2437607"/>
            <a:ext cx="1981200" cy="1587"/>
          </a:xfrm>
          <a:prstGeom prst="line">
            <a:avLst/>
          </a:prstGeom>
          <a:ln w="139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8600" y="3427414"/>
            <a:ext cx="8610600" cy="1587"/>
          </a:xfrm>
          <a:prstGeom prst="line">
            <a:avLst/>
          </a:prstGeom>
          <a:ln w="203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8" name="Picture 2" descr="C:\Documents and Settings\Shaun Owens\Local Settings\Temporary Internet Files\Content.IE5\CZB7MS51\MCj044142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9624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Shaun Owens\Local Settings\Temporary Internet Files\Content.IE5\CEEAPZ4Z\MPj04331180000[1].jpg"/>
          <p:cNvPicPr>
            <a:picLocks noChangeAspect="1" noChangeArrowheads="1"/>
          </p:cNvPicPr>
          <p:nvPr/>
        </p:nvPicPr>
        <p:blipFill>
          <a:blip r:embed="rId2" cstate="print">
            <a:lum bright="-4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8305800" cy="914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en-US" sz="3600" b="1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Elephant"/>
            </a:endParaRPr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152400" y="1371601"/>
            <a:ext cx="8991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 b="1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75219" cy="175432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rgbClr val="66FF33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rgbClr val="66FF33">
                      <a:alpha val="60000"/>
                    </a:srgb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Produced, Distributed, Consumed</a:t>
            </a:r>
            <a:endParaRPr lang="en-US" sz="5400" b="1" cap="none" spc="0" dirty="0">
              <a:ln w="900" cmpd="sng">
                <a:solidFill>
                  <a:srgbClr val="66FF33">
                    <a:alpha val="55000"/>
                  </a:srgb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rgbClr val="66FF33">
                    <a:alpha val="60000"/>
                  </a:srgb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C000"/>
                </a:solidFill>
              </a:rPr>
              <a:t>Produced</a:t>
            </a:r>
            <a:r>
              <a:rPr lang="en-US" sz="4000" dirty="0" smtClean="0">
                <a:solidFill>
                  <a:schemeClr val="bg1"/>
                </a:solidFill>
              </a:rPr>
              <a:t> = to make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rgbClr val="FFC000"/>
                </a:solidFill>
              </a:rPr>
              <a:t>Distributed </a:t>
            </a:r>
            <a:r>
              <a:rPr lang="en-US" sz="4000" dirty="0" smtClean="0">
                <a:solidFill>
                  <a:schemeClr val="bg1"/>
                </a:solidFill>
              </a:rPr>
              <a:t>= to give out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rgbClr val="FFC000"/>
                </a:solidFill>
              </a:rPr>
              <a:t>Consumed</a:t>
            </a:r>
            <a:r>
              <a:rPr lang="en-US" sz="4000" dirty="0" smtClean="0">
                <a:solidFill>
                  <a:schemeClr val="bg1"/>
                </a:solidFill>
              </a:rPr>
              <a:t> = to take in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4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Shaun Owens\Local Settings\Temporary Internet Files\Content.IE5\CEEAPZ4Z\MPj04331180000[1].jpg"/>
          <p:cNvPicPr>
            <a:picLocks noChangeAspect="1" noChangeArrowheads="1"/>
          </p:cNvPicPr>
          <p:nvPr/>
        </p:nvPicPr>
        <p:blipFill>
          <a:blip r:embed="rId2" cstate="print">
            <a:lum bright="-4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8305800" cy="914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en-US" sz="3600" b="1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Elephant"/>
            </a:endParaRPr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152400" y="1371601"/>
            <a:ext cx="8991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 b="1" dirty="0">
              <a:latin typeface="Calibri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 </a:t>
            </a:r>
            <a:r>
              <a:rPr lang="en-US" dirty="0">
                <a:solidFill>
                  <a:schemeClr val="bg1"/>
                </a:solidFill>
              </a:rPr>
              <a:t>a </a:t>
            </a:r>
            <a:r>
              <a:rPr lang="en-US" b="1" i="1" dirty="0">
                <a:solidFill>
                  <a:srgbClr val="FFC000"/>
                </a:solidFill>
              </a:rPr>
              <a:t>traditional economy</a:t>
            </a:r>
            <a:r>
              <a:rPr lang="en-US" i="1" dirty="0">
                <a:solidFill>
                  <a:schemeClr val="bg1"/>
                </a:solidFill>
              </a:rPr>
              <a:t>, </a:t>
            </a:r>
            <a:r>
              <a:rPr lang="en-US" dirty="0">
                <a:solidFill>
                  <a:schemeClr val="bg1"/>
                </a:solidFill>
              </a:rPr>
              <a:t>the customs and habits of the past are used to decide what </a:t>
            </a:r>
            <a:r>
              <a:rPr lang="en-US" dirty="0" smtClean="0">
                <a:solidFill>
                  <a:schemeClr val="bg1"/>
                </a:solidFill>
              </a:rPr>
              <a:t>and how goods </a:t>
            </a:r>
            <a:r>
              <a:rPr lang="en-US" dirty="0">
                <a:solidFill>
                  <a:schemeClr val="bg1"/>
                </a:solidFill>
              </a:rPr>
              <a:t>will be produced, distributed, and consumed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People know early in life what type of job they are going to have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Their careers are based on what their parents do.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5" y="381000"/>
            <a:ext cx="6994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rgbClr val="66FF33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rgbClr val="66FF33">
                      <a:alpha val="60000"/>
                    </a:srgb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Traditional Economy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Shaun Owens\Local Settings\Temporary Internet Files\Content.IE5\CEEAPZ4Z\MPj04331180000[1].jpg"/>
          <p:cNvPicPr>
            <a:picLocks noChangeAspect="1" noChangeArrowheads="1"/>
          </p:cNvPicPr>
          <p:nvPr/>
        </p:nvPicPr>
        <p:blipFill>
          <a:blip r:embed="rId2" cstate="print">
            <a:lum bright="-4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8305800" cy="914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en-US" sz="3600" b="1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Elephant"/>
            </a:endParaRPr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152400" y="1371601"/>
            <a:ext cx="8991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 b="1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900" cmpd="sng">
                  <a:solidFill>
                    <a:srgbClr val="66FF33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rgbClr val="66FF33">
                      <a:alpha val="60000"/>
                    </a:srgb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Command Economy</a:t>
            </a:r>
            <a:endParaRPr lang="en-US" sz="5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>
                <a:solidFill>
                  <a:srgbClr val="FFC000"/>
                </a:solidFill>
              </a:rPr>
              <a:t>command </a:t>
            </a:r>
            <a:r>
              <a:rPr lang="en-US" b="1" i="1" dirty="0" smtClean="0">
                <a:solidFill>
                  <a:srgbClr val="FFC000"/>
                </a:solidFill>
              </a:rPr>
              <a:t>economy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is when the government </a:t>
            </a:r>
            <a:r>
              <a:rPr lang="en-US" dirty="0">
                <a:solidFill>
                  <a:schemeClr val="bg1"/>
                </a:solidFill>
              </a:rPr>
              <a:t>planning groups make the basic </a:t>
            </a:r>
            <a:r>
              <a:rPr lang="en-US" dirty="0" smtClean="0">
                <a:solidFill>
                  <a:schemeClr val="bg1"/>
                </a:solidFill>
              </a:rPr>
              <a:t>economic decisions</a:t>
            </a:r>
            <a:endParaRPr lang="en-US" dirty="0" smtClean="0"/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Government determines what 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Goods will be produced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What services will be completed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The prices of goods and services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How much money each person will make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Shaun Owens\Local Settings\Temporary Internet Files\Content.IE5\CEEAPZ4Z\MPj04331180000[1].jpg"/>
          <p:cNvPicPr>
            <a:picLocks noChangeAspect="1" noChangeArrowheads="1"/>
          </p:cNvPicPr>
          <p:nvPr/>
        </p:nvPicPr>
        <p:blipFill>
          <a:blip r:embed="rId2" cstate="print">
            <a:lum bright="-4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8305800" cy="914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en-US" sz="3600" b="1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Elephant"/>
            </a:endParaRPr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152400" y="1371601"/>
            <a:ext cx="8991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 b="1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900" cmpd="sng">
                  <a:solidFill>
                    <a:srgbClr val="66FF33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rgbClr val="66FF33">
                      <a:alpha val="60000"/>
                    </a:srgb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Market Economy</a:t>
            </a:r>
            <a:endParaRPr lang="en-US" sz="5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 </a:t>
            </a:r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b="1" i="1" dirty="0">
                <a:solidFill>
                  <a:srgbClr val="FFC000"/>
                </a:solidFill>
              </a:rPr>
              <a:t>market economy</a:t>
            </a:r>
            <a:r>
              <a:rPr lang="en-US" dirty="0">
                <a:solidFill>
                  <a:schemeClr val="bg1"/>
                </a:solidFill>
              </a:rPr>
              <a:t>, decisions are guided by changes in prices that </a:t>
            </a:r>
            <a:r>
              <a:rPr lang="en-US" dirty="0" smtClean="0">
                <a:solidFill>
                  <a:schemeClr val="bg1"/>
                </a:solidFill>
              </a:rPr>
              <a:t>occur between </a:t>
            </a:r>
            <a:r>
              <a:rPr lang="en-US" dirty="0">
                <a:solidFill>
                  <a:schemeClr val="bg1"/>
                </a:solidFill>
              </a:rPr>
              <a:t>individual </a:t>
            </a:r>
            <a:r>
              <a:rPr lang="en-US" dirty="0">
                <a:solidFill>
                  <a:srgbClr val="FFC000"/>
                </a:solidFill>
              </a:rPr>
              <a:t>buyers</a:t>
            </a:r>
            <a:r>
              <a:rPr lang="en-US" dirty="0">
                <a:solidFill>
                  <a:schemeClr val="bg1"/>
                </a:solidFill>
              </a:rPr>
              <a:t> and </a:t>
            </a:r>
            <a:r>
              <a:rPr lang="en-US" dirty="0">
                <a:solidFill>
                  <a:srgbClr val="FFC000"/>
                </a:solidFill>
              </a:rPr>
              <a:t>sellers</a:t>
            </a:r>
            <a:r>
              <a:rPr lang="en-US" dirty="0">
                <a:solidFill>
                  <a:schemeClr val="bg1"/>
                </a:solidFill>
              </a:rPr>
              <a:t> in the marketplace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Shaun Owens\Local Settings\Temporary Internet Files\Content.IE5\CEEAPZ4Z\MPj04331180000[1].jpg"/>
          <p:cNvPicPr>
            <a:picLocks noChangeAspect="1" noChangeArrowheads="1"/>
          </p:cNvPicPr>
          <p:nvPr/>
        </p:nvPicPr>
        <p:blipFill>
          <a:blip r:embed="rId2" cstate="print">
            <a:lum bright="-4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8305800" cy="914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en-US" sz="3600" b="1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Elephant"/>
            </a:endParaRPr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152400" y="1371601"/>
            <a:ext cx="8991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 b="1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900" cmpd="sng">
                  <a:solidFill>
                    <a:srgbClr val="66FF33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rgbClr val="66FF33">
                      <a:alpha val="60000"/>
                    </a:srgb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However…</a:t>
            </a:r>
            <a:endParaRPr lang="en-US" sz="5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There are no “pure” market or command economies anymore… now countries have…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ln w="900" cmpd="sng">
                  <a:solidFill>
                    <a:srgbClr val="66FF33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rgbClr val="66FF33">
                      <a:alpha val="60000"/>
                    </a:srgb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Mixed Economies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This means that countries have a “mixture” of both market and command economies. </a:t>
            </a:r>
          </a:p>
          <a:p>
            <a:pPr algn="ctr">
              <a:buNone/>
            </a:pPr>
            <a:endParaRPr lang="en-US" b="1" dirty="0" smtClean="0">
              <a:ln w="900" cmpd="sng">
                <a:solidFill>
                  <a:srgbClr val="66FF33">
                    <a:alpha val="55000"/>
                  </a:srgb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rgbClr val="66FF33">
                    <a:alpha val="60000"/>
                  </a:srgb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>
              <a:buNone/>
            </a:pPr>
            <a:endParaRPr lang="en-US" b="1" dirty="0" smtClean="0">
              <a:ln w="900" cmpd="sng">
                <a:solidFill>
                  <a:srgbClr val="66FF33">
                    <a:alpha val="55000"/>
                  </a:srgb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rgbClr val="66FF33">
                    <a:alpha val="60000"/>
                  </a:srgb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Shaun Owens\Local Settings\Temporary Internet Files\Content.IE5\GLEV0HUV\MPj0438720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38" y="0"/>
            <a:ext cx="92154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Economic Systems</a:t>
            </a:r>
          </a:p>
        </p:txBody>
      </p:sp>
      <p:sp>
        <p:nvSpPr>
          <p:cNvPr id="5124" name="Content Placeholder 3"/>
          <p:cNvSpPr>
            <a:spLocks noGrp="1"/>
          </p:cNvSpPr>
          <p:nvPr>
            <p:ph sz="half" idx="1"/>
          </p:nvPr>
        </p:nvSpPr>
        <p:spPr>
          <a:xfrm>
            <a:off x="7315200" y="3856038"/>
            <a:ext cx="2057400" cy="792162"/>
          </a:xfrm>
        </p:spPr>
        <p:txBody>
          <a:bodyPr>
            <a:no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Pure</a:t>
            </a:r>
          </a:p>
          <a:p>
            <a:pPr algn="ctr" eaLnBrk="1" hangingPunct="1">
              <a:buFont typeface="Arial" charset="0"/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Market</a:t>
            </a:r>
          </a:p>
        </p:txBody>
      </p:sp>
      <p:cxnSp>
        <p:nvCxnSpPr>
          <p:cNvPr id="6" name="Straight Connector 5"/>
          <p:cNvCxnSpPr>
            <a:stCxn id="5122" idx="1"/>
          </p:cNvCxnSpPr>
          <p:nvPr/>
        </p:nvCxnSpPr>
        <p:spPr>
          <a:xfrm rot="10800000" flipH="1">
            <a:off x="-71438" y="3429000"/>
            <a:ext cx="9215438" cy="0"/>
          </a:xfrm>
          <a:prstGeom prst="line">
            <a:avLst/>
          </a:prstGeom>
          <a:ln w="203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Content Placeholder 3"/>
          <p:cNvSpPr txBox="1">
            <a:spLocks/>
          </p:cNvSpPr>
          <p:nvPr/>
        </p:nvSpPr>
        <p:spPr bwMode="auto">
          <a:xfrm>
            <a:off x="3962400" y="3779838"/>
            <a:ext cx="1676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2400" b="1">
              <a:latin typeface="Calibri" pitchFamily="34" charset="0"/>
            </a:endParaRPr>
          </a:p>
        </p:txBody>
      </p:sp>
      <p:sp>
        <p:nvSpPr>
          <p:cNvPr id="5127" name="Content Placeholder 3"/>
          <p:cNvSpPr txBox="1">
            <a:spLocks/>
          </p:cNvSpPr>
          <p:nvPr/>
        </p:nvSpPr>
        <p:spPr bwMode="auto">
          <a:xfrm>
            <a:off x="-76200" y="3886201"/>
            <a:ext cx="20574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Pure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Command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29707" y="4901626"/>
            <a:ext cx="3140411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150" dirty="0">
                <a:ln w="11430"/>
                <a:solidFill>
                  <a:srgbClr val="F8F8F8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Mixed Economy</a:t>
            </a:r>
          </a:p>
        </p:txBody>
      </p:sp>
      <p:pic>
        <p:nvPicPr>
          <p:cNvPr id="5129" name="Picture 2" descr="C:\Documents and Settings\Shaun Owens\Local Settings\Temporary Internet Files\Content.IE5\CZB7MS51\MCj044142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5908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Shaun Owens\Local Settings\Temporary Internet Files\Content.IE5\GLEV0HUV\MPj0438720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1438" y="0"/>
            <a:ext cx="92154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 rot="20331267">
            <a:off x="280688" y="787733"/>
            <a:ext cx="3553424" cy="95204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Economic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Systems</a:t>
            </a:r>
          </a:p>
        </p:txBody>
      </p:sp>
      <p:sp>
        <p:nvSpPr>
          <p:cNvPr id="7172" name="Content Placeholder 3"/>
          <p:cNvSpPr>
            <a:spLocks noGrp="1"/>
          </p:cNvSpPr>
          <p:nvPr>
            <p:ph sz="half" idx="1"/>
          </p:nvPr>
        </p:nvSpPr>
        <p:spPr>
          <a:xfrm>
            <a:off x="7391400" y="5562601"/>
            <a:ext cx="2057400" cy="792163"/>
          </a:xfrm>
        </p:spPr>
        <p:txBody>
          <a:bodyPr>
            <a:no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Pure</a:t>
            </a:r>
          </a:p>
          <a:p>
            <a:pPr algn="ctr" eaLnBrk="1" hangingPunct="1">
              <a:buFont typeface="Arial" charset="0"/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Market</a:t>
            </a:r>
          </a:p>
        </p:txBody>
      </p:sp>
      <p:sp>
        <p:nvSpPr>
          <p:cNvPr id="7178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1905000"/>
            <a:ext cx="2057400" cy="1295400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Russia</a:t>
            </a:r>
          </a:p>
          <a:p>
            <a:pPr algn="ctr" eaLnBrk="1" hangingPunct="1">
              <a:buFont typeface="Arial" charset="0"/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42%</a:t>
            </a:r>
          </a:p>
        </p:txBody>
      </p:sp>
      <p:sp>
        <p:nvSpPr>
          <p:cNvPr id="7184" name="Content Placeholder 3"/>
          <p:cNvSpPr>
            <a:spLocks noGrp="1"/>
          </p:cNvSpPr>
          <p:nvPr>
            <p:ph sz="half" idx="4294967295"/>
          </p:nvPr>
        </p:nvSpPr>
        <p:spPr>
          <a:xfrm>
            <a:off x="5410200" y="1676400"/>
            <a:ext cx="2057400" cy="1295400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Germany</a:t>
            </a:r>
          </a:p>
          <a:p>
            <a:pPr algn="ctr" eaLnBrk="1" hangingPunct="1">
              <a:buFont typeface="Arial" charset="0"/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71%</a:t>
            </a:r>
          </a:p>
        </p:txBody>
      </p:sp>
      <p:sp>
        <p:nvSpPr>
          <p:cNvPr id="7185" name="Content Placeholder 3"/>
          <p:cNvSpPr>
            <a:spLocks noGrp="1"/>
          </p:cNvSpPr>
          <p:nvPr>
            <p:ph sz="half" idx="4294967295"/>
          </p:nvPr>
        </p:nvSpPr>
        <p:spPr>
          <a:xfrm>
            <a:off x="5715000" y="457200"/>
            <a:ext cx="3200400" cy="1295400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United  Kingdom</a:t>
            </a:r>
          </a:p>
          <a:p>
            <a:pPr algn="ctr" eaLnBrk="1" hangingPunct="1">
              <a:buFont typeface="Arial" charset="0"/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79%</a:t>
            </a:r>
          </a:p>
        </p:txBody>
      </p:sp>
      <p:sp>
        <p:nvSpPr>
          <p:cNvPr id="7173" name="Content Placeholder 3"/>
          <p:cNvSpPr txBox="1">
            <a:spLocks/>
          </p:cNvSpPr>
          <p:nvPr/>
        </p:nvSpPr>
        <p:spPr bwMode="auto">
          <a:xfrm>
            <a:off x="3962400" y="3779838"/>
            <a:ext cx="1676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2400" b="1">
              <a:latin typeface="Calibri" pitchFamily="34" charset="0"/>
            </a:endParaRPr>
          </a:p>
        </p:txBody>
      </p:sp>
      <p:sp>
        <p:nvSpPr>
          <p:cNvPr id="7174" name="Content Placeholder 3"/>
          <p:cNvSpPr txBox="1">
            <a:spLocks/>
          </p:cNvSpPr>
          <p:nvPr/>
        </p:nvSpPr>
        <p:spPr bwMode="auto">
          <a:xfrm>
            <a:off x="-152400" y="5608638"/>
            <a:ext cx="2057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>
                <a:solidFill>
                  <a:srgbClr val="FFFF00"/>
                </a:solidFill>
                <a:latin typeface="Calibri" pitchFamily="34" charset="0"/>
              </a:rPr>
              <a:t>Pure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>
                <a:solidFill>
                  <a:srgbClr val="FFFF00"/>
                </a:solidFill>
                <a:latin typeface="Calibri" pitchFamily="34" charset="0"/>
              </a:rPr>
              <a:t>Command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26285" y="6120826"/>
            <a:ext cx="3140411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150" dirty="0">
                <a:ln w="11430"/>
                <a:solidFill>
                  <a:srgbClr val="F8F8F8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Mixed Economy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785937" y="4639270"/>
            <a:ext cx="1358064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>
                <a:ln w="11430">
                  <a:noFill/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7201" y="4639270"/>
            <a:ext cx="575799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2705100" y="3086100"/>
            <a:ext cx="534988" cy="1587"/>
          </a:xfrm>
          <a:prstGeom prst="line">
            <a:avLst/>
          </a:prstGeom>
          <a:ln w="139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6323807" y="2437607"/>
            <a:ext cx="1981200" cy="1587"/>
          </a:xfrm>
          <a:prstGeom prst="line">
            <a:avLst/>
          </a:prstGeom>
          <a:ln w="139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5942807" y="3047207"/>
            <a:ext cx="914400" cy="1587"/>
          </a:xfrm>
          <a:prstGeom prst="line">
            <a:avLst/>
          </a:prstGeom>
          <a:ln w="139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7170" idx="1"/>
            <a:endCxn id="7170" idx="3"/>
          </p:cNvCxnSpPr>
          <p:nvPr/>
        </p:nvCxnSpPr>
        <p:spPr>
          <a:xfrm rot="10800000" flipH="1">
            <a:off x="-71439" y="3429000"/>
            <a:ext cx="9215439" cy="0"/>
          </a:xfrm>
          <a:prstGeom prst="line">
            <a:avLst/>
          </a:prstGeom>
          <a:ln w="203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83" name="Picture 2" descr="C:\Documents and Settings\Shaun Owens\Local Settings\Temporary Internet Files\Content.IE5\CZB7MS51\MCj044142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39624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Shaun Owens\Local Settings\Temporary Internet Files\Content.IE5\CEEAPZ4Z\MPj04331180000[1].jpg"/>
          <p:cNvPicPr>
            <a:picLocks noChangeAspect="1" noChangeArrowheads="1"/>
          </p:cNvPicPr>
          <p:nvPr/>
        </p:nvPicPr>
        <p:blipFill>
          <a:blip r:embed="rId2" cstate="print">
            <a:lum bright="-4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8305800" cy="914400"/>
          </a:xfrm>
          <a:prstGeom prst="rect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000" b="1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DejaVu LGC Sans Mono" pitchFamily="49" charset="0"/>
                <a:ea typeface="DejaVu LGC Sans Mono" pitchFamily="49" charset="0"/>
              </a:rPr>
              <a:t>Questions</a:t>
            </a:r>
            <a:endParaRPr lang="en-US" sz="4000" b="1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DejaVu LGC Sans Mono" pitchFamily="49" charset="0"/>
              <a:ea typeface="DejaVu LGC Sans Mono" pitchFamily="49" charset="0"/>
            </a:endParaRPr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152400" y="1371601"/>
            <a:ext cx="8991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</a:rPr>
              <a:t>How </a:t>
            </a: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many basic types of economic systems are there?</a:t>
            </a:r>
            <a:r>
              <a:rPr lang="en-US" sz="3200" b="1" dirty="0">
                <a:latin typeface="Calibri" pitchFamily="34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 b="1" dirty="0" smtClean="0">
              <a:solidFill>
                <a:srgbClr val="66FF33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3200" b="1" dirty="0">
              <a:solidFill>
                <a:srgbClr val="66FF33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Name the economic systems.</a:t>
            </a:r>
            <a:r>
              <a:rPr lang="en-US" sz="3200" b="1" dirty="0">
                <a:latin typeface="Calibri" pitchFamily="34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 b="1" dirty="0">
              <a:solidFill>
                <a:srgbClr val="66FF33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2033</TotalTime>
  <Words>635</Words>
  <Application>Microsoft Office PowerPoint</Application>
  <PresentationFormat>On-screen Show (4:3)</PresentationFormat>
  <Paragraphs>91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DejaVu LGC Sans Mono</vt:lpstr>
      <vt:lpstr>Elephant</vt:lpstr>
      <vt:lpstr>Office Theme</vt:lpstr>
      <vt:lpstr>PowerPoint Presentation</vt:lpstr>
      <vt:lpstr>PowerPoint Presentation</vt:lpstr>
      <vt:lpstr>PowerPoint Presentation</vt:lpstr>
      <vt:lpstr>Command Economy</vt:lpstr>
      <vt:lpstr>Market Economy</vt:lpstr>
      <vt:lpstr>However…</vt:lpstr>
      <vt:lpstr>Economic Systems</vt:lpstr>
      <vt:lpstr>Economic  Systems</vt:lpstr>
      <vt:lpstr>PowerPoint Presentation</vt:lpstr>
      <vt:lpstr>PowerPoint Presentation</vt:lpstr>
      <vt:lpstr>Economic  Systems</vt:lpstr>
      <vt:lpstr>Economic  Systems</vt:lpstr>
    </vt:vector>
  </TitlesOfParts>
  <Company>Georgia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(ppt)</dc:title>
  <dc:creator>GaDOE</dc:creator>
  <cp:lastModifiedBy>Jonathan Russell</cp:lastModifiedBy>
  <cp:revision>66</cp:revision>
  <dcterms:created xsi:type="dcterms:W3CDTF">2008-12-02T06:53:58Z</dcterms:created>
  <dcterms:modified xsi:type="dcterms:W3CDTF">2014-10-29T12:20:12Z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evel_Child">
    <vt:lpwstr/>
  </property>
  <property fmtid="{D5CDD505-2E9C-101B-9397-08002B2CF9AE}" pid="3" name="SortOrder">
    <vt:lpwstr>15.0000000000000</vt:lpwstr>
  </property>
  <property fmtid="{D5CDD505-2E9C-101B-9397-08002B2CF9AE}" pid="4" name="Complimentary Subject1">
    <vt:lpwstr/>
  </property>
  <property fmtid="{D5CDD505-2E9C-101B-9397-08002B2CF9AE}" pid="5" name="Exclude From Search">
    <vt:lpwstr>0</vt:lpwstr>
  </property>
  <property fmtid="{D5CDD505-2E9C-101B-9397-08002B2CF9AE}" pid="6" name="Text Placeholder">
    <vt:lpwstr>0</vt:lpwstr>
  </property>
  <property fmtid="{D5CDD505-2E9C-101B-9397-08002B2CF9AE}" pid="7" name="Complimentary Subject2">
    <vt:lpwstr/>
  </property>
  <property fmtid="{D5CDD505-2E9C-101B-9397-08002B2CF9AE}" pid="8" name="GPS_Grade">
    <vt:lpwstr>;#6;#</vt:lpwstr>
  </property>
  <property fmtid="{D5CDD505-2E9C-101B-9397-08002B2CF9AE}" pid="9" name="Subject_Parent">
    <vt:lpwstr>Social Studies</vt:lpwstr>
  </property>
  <property fmtid="{D5CDD505-2E9C-101B-9397-08002B2CF9AE}" pid="10" name="Course_Child">
    <vt:lpwstr/>
  </property>
  <property fmtid="{D5CDD505-2E9C-101B-9397-08002B2CF9AE}" pid="11" name="ContentType">
    <vt:lpwstr>GSO Framework Document</vt:lpwstr>
  </property>
  <property fmtid="{D5CDD505-2E9C-101B-9397-08002B2CF9AE}" pid="12" name="TabIndent">
    <vt:lpwstr>2.00000000000000</vt:lpwstr>
  </property>
</Properties>
</file>